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8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02F47-652C-46C5-BEAC-9FB0B67AD5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DCE0395-91FB-4085-B874-156CD67E4A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DB3A9F6-B8C3-4454-BD8C-FE52BAF6948D}"/>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5" name="Footer Placeholder 4">
            <a:extLst>
              <a:ext uri="{FF2B5EF4-FFF2-40B4-BE49-F238E27FC236}">
                <a16:creationId xmlns:a16="http://schemas.microsoft.com/office/drawing/2014/main" id="{C8D09EA4-0CDB-4F20-A2FF-B057F041DBE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E85D1F0-CD73-4B17-BCE5-0B52CB82469A}"/>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917076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6E85-66D9-4F08-B1D9-E07B7F72BE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B53F25-DBA1-484E-9496-F63688014D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F12C0B5B-5BE8-41E1-8D0B-67208EFE04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BF2632-1782-47FF-8909-95E234143983}"/>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6" name="Footer Placeholder 5">
            <a:extLst>
              <a:ext uri="{FF2B5EF4-FFF2-40B4-BE49-F238E27FC236}">
                <a16:creationId xmlns:a16="http://schemas.microsoft.com/office/drawing/2014/main" id="{F5A47AB5-0704-424F-8CCF-09D8441D1AF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4A1EF47-B908-4F29-BF00-9FE4A8C81E7A}"/>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192970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A5967-83D0-4394-8480-7CFFE62DD1E7}"/>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FCD4D70-E9FD-4642-8118-362FAA5E8D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2CECE41-28C6-4D4F-8559-52429D4318DF}"/>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5" name="Footer Placeholder 4">
            <a:extLst>
              <a:ext uri="{FF2B5EF4-FFF2-40B4-BE49-F238E27FC236}">
                <a16:creationId xmlns:a16="http://schemas.microsoft.com/office/drawing/2014/main" id="{F435AFBA-1E68-4A19-9126-C0B52A1E09C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8B09F6D-0D3B-468A-981D-3FD17A14B111}"/>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613235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FF8483-E8B0-4FC0-B84B-C2289A195A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4E49BB6-42B3-4D8A-B5B3-AEDC06D07E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89CCC03-C90C-428A-8831-57EFB0C83EEE}"/>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5" name="Footer Placeholder 4">
            <a:extLst>
              <a:ext uri="{FF2B5EF4-FFF2-40B4-BE49-F238E27FC236}">
                <a16:creationId xmlns:a16="http://schemas.microsoft.com/office/drawing/2014/main" id="{F222028D-C536-4BD4-A4C9-E30DAA2763E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13B5475-0DDF-4FDF-BAE9-B9D125379203}"/>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246092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66322-B2B6-4618-AEF8-4DDBCA048B5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A09F66B-CC36-4185-ADAA-71A1CE4061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A8F3252-88A3-4831-84CA-25020AA93C21}"/>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5" name="Footer Placeholder 4">
            <a:extLst>
              <a:ext uri="{FF2B5EF4-FFF2-40B4-BE49-F238E27FC236}">
                <a16:creationId xmlns:a16="http://schemas.microsoft.com/office/drawing/2014/main" id="{FBCC14EC-0A63-4766-8E31-0BFE0AD8683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BFBCED8-B6CD-4E78-B1E4-06320E819C0D}"/>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158241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866F5-FF74-47CA-B0DC-A4B871E3E1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173F505-FC75-41C2-9C7D-F77E4CAA75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C8F9EF-4BFA-4D4B-81DE-09E173CD7D25}"/>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5" name="Footer Placeholder 4">
            <a:extLst>
              <a:ext uri="{FF2B5EF4-FFF2-40B4-BE49-F238E27FC236}">
                <a16:creationId xmlns:a16="http://schemas.microsoft.com/office/drawing/2014/main" id="{6B79B376-3A73-416C-A8B6-320B801BC56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49AABCB-895F-4C42-B669-B1F9C9EB4FC3}"/>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3499002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63F3-EE55-4A76-97EF-F8F0BDC6BD4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3288D1F-E875-432F-B8E9-F74DA15134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91F415F-1D6F-471D-9878-A98A501AA8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1103ADC-4DAB-4F6E-89E1-C4F10AA8F543}"/>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6" name="Footer Placeholder 5">
            <a:extLst>
              <a:ext uri="{FF2B5EF4-FFF2-40B4-BE49-F238E27FC236}">
                <a16:creationId xmlns:a16="http://schemas.microsoft.com/office/drawing/2014/main" id="{0CA64FF4-F881-425D-9E75-DD50D396B83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A77655-CE41-481B-9325-4977CE1EAC89}"/>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99927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76644-72D4-4D29-983E-2B1D7D3B9C8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3437A21-BAAB-4198-80B9-905C6620FE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847A10-A910-4DED-B053-FDD58403F6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A96F51E-CFE8-4ADE-8F42-165386FAE8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2B7C48-DFA6-41F9-9494-824D39F97A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9770AADC-F10C-4D7B-A58C-EF8068FD05B1}"/>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8" name="Footer Placeholder 7">
            <a:extLst>
              <a:ext uri="{FF2B5EF4-FFF2-40B4-BE49-F238E27FC236}">
                <a16:creationId xmlns:a16="http://schemas.microsoft.com/office/drawing/2014/main" id="{37E130CE-69C3-4531-AC3E-0CE6C9869A6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B51280D7-7AB0-4A76-9D68-4515C537E768}"/>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241175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AD38A-3B71-4E28-ADA1-78340DBECB6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6A2FE03A-6F97-40B4-869B-480D0CE9488F}"/>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4" name="Footer Placeholder 3">
            <a:extLst>
              <a:ext uri="{FF2B5EF4-FFF2-40B4-BE49-F238E27FC236}">
                <a16:creationId xmlns:a16="http://schemas.microsoft.com/office/drawing/2014/main" id="{2C9C91FB-0168-4ED0-A15F-0DE8D45B836B}"/>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507C8E-3D67-4BB5-9D16-0D4D46D47F9A}"/>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282476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A8771F-B420-469A-8E7A-75BEA0692EA3}"/>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3" name="Footer Placeholder 2">
            <a:extLst>
              <a:ext uri="{FF2B5EF4-FFF2-40B4-BE49-F238E27FC236}">
                <a16:creationId xmlns:a16="http://schemas.microsoft.com/office/drawing/2014/main" id="{EBDAFB70-1997-4AA3-90C1-E07E800D258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5B9FC367-A42A-45B0-BDCF-1343F7685A56}"/>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28849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D9D30-80A9-4C22-AF7A-A7402857501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9B98751-773D-4E01-9C87-023B24B4134F}"/>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4" name="Footer Placeholder 3">
            <a:extLst>
              <a:ext uri="{FF2B5EF4-FFF2-40B4-BE49-F238E27FC236}">
                <a16:creationId xmlns:a16="http://schemas.microsoft.com/office/drawing/2014/main" id="{9A9D126F-83BC-4BDF-858E-7E85F22A516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F5A493A-76FC-4072-854A-1903828AEF2B}"/>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197717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F087A-817C-420E-B983-4634F28323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6FF45D8D-85DF-46A6-8561-BC33865A0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6C515A9-949B-4618-AD90-534EFA6D27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194DCC-96CB-4169-B0A6-256527ACC99E}"/>
              </a:ext>
            </a:extLst>
          </p:cNvPr>
          <p:cNvSpPr>
            <a:spLocks noGrp="1"/>
          </p:cNvSpPr>
          <p:nvPr>
            <p:ph type="dt" sz="half" idx="10"/>
          </p:nvPr>
        </p:nvSpPr>
        <p:spPr/>
        <p:txBody>
          <a:bodyPr/>
          <a:lstStyle/>
          <a:p>
            <a:fld id="{E7452FA2-B8B2-4A18-894B-7A0B564172E9}" type="datetimeFigureOut">
              <a:rPr lang="en-AU" smtClean="0"/>
              <a:t>18/11/2020</a:t>
            </a:fld>
            <a:endParaRPr lang="en-AU"/>
          </a:p>
        </p:txBody>
      </p:sp>
      <p:sp>
        <p:nvSpPr>
          <p:cNvPr id="6" name="Footer Placeholder 5">
            <a:extLst>
              <a:ext uri="{FF2B5EF4-FFF2-40B4-BE49-F238E27FC236}">
                <a16:creationId xmlns:a16="http://schemas.microsoft.com/office/drawing/2014/main" id="{3F49DA74-A988-4FFA-9BC5-70DB92A678A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415D9FE-26F2-4344-A2E9-6EFB5846C553}"/>
              </a:ext>
            </a:extLst>
          </p:cNvPr>
          <p:cNvSpPr>
            <a:spLocks noGrp="1"/>
          </p:cNvSpPr>
          <p:nvPr>
            <p:ph type="sldNum" sz="quarter" idx="12"/>
          </p:nvPr>
        </p:nvSpPr>
        <p:spPr/>
        <p:txBody>
          <a:bodyPr/>
          <a:lstStyle/>
          <a:p>
            <a:fld id="{DB9AA721-B6E7-4954-9700-45CBC127C799}" type="slidenum">
              <a:rPr lang="en-AU" smtClean="0"/>
              <a:t>‹#›</a:t>
            </a:fld>
            <a:endParaRPr lang="en-AU"/>
          </a:p>
        </p:txBody>
      </p:sp>
    </p:spTree>
    <p:extLst>
      <p:ext uri="{BB962C8B-B14F-4D97-AF65-F5344CB8AC3E}">
        <p14:creationId xmlns:p14="http://schemas.microsoft.com/office/powerpoint/2010/main" val="15251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DD4009-FD03-4F04-A97C-D2B47AECB4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68D9E55-AA83-4CBF-B5E8-F910D2B187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3EB24D4-35EF-4885-8856-9B59684345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52FA2-B8B2-4A18-894B-7A0B564172E9}" type="datetimeFigureOut">
              <a:rPr lang="en-AU" smtClean="0"/>
              <a:t>18/11/2020</a:t>
            </a:fld>
            <a:endParaRPr lang="en-AU"/>
          </a:p>
        </p:txBody>
      </p:sp>
      <p:sp>
        <p:nvSpPr>
          <p:cNvPr id="5" name="Footer Placeholder 4">
            <a:extLst>
              <a:ext uri="{FF2B5EF4-FFF2-40B4-BE49-F238E27FC236}">
                <a16:creationId xmlns:a16="http://schemas.microsoft.com/office/drawing/2014/main" id="{E673A9D6-C6AC-4F4E-99B7-96F11BF319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87894ADB-3B86-4D5E-AE50-F5F07D19ED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9AA721-B6E7-4954-9700-45CBC127C799}" type="slidenum">
              <a:rPr lang="en-AU" smtClean="0"/>
              <a:t>‹#›</a:t>
            </a:fld>
            <a:endParaRPr lang="en-AU"/>
          </a:p>
        </p:txBody>
      </p:sp>
    </p:spTree>
    <p:extLst>
      <p:ext uri="{BB962C8B-B14F-4D97-AF65-F5344CB8AC3E}">
        <p14:creationId xmlns:p14="http://schemas.microsoft.com/office/powerpoint/2010/main" val="2335164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9">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Picture 11">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CA8A65D-7F3F-4B92-9BCE-9EFFF7F10A9A}"/>
              </a:ext>
            </a:extLst>
          </p:cNvPr>
          <p:cNvSpPr>
            <a:spLocks noGrp="1"/>
          </p:cNvSpPr>
          <p:nvPr>
            <p:ph type="ctrTitle"/>
          </p:nvPr>
        </p:nvSpPr>
        <p:spPr>
          <a:xfrm>
            <a:off x="753925" y="2076450"/>
            <a:ext cx="10684151" cy="1345134"/>
          </a:xfrm>
        </p:spPr>
        <p:txBody>
          <a:bodyPr anchor="ctr">
            <a:noAutofit/>
          </a:bodyPr>
          <a:lstStyle/>
          <a:p>
            <a:r>
              <a:rPr lang="en-AU" sz="3600" dirty="0">
                <a:solidFill>
                  <a:srgbClr val="FFFFFF"/>
                </a:solidFill>
              </a:rPr>
              <a:t>ANZSOM 2020</a:t>
            </a:r>
            <a:br>
              <a:rPr lang="en-AU" sz="3600" dirty="0">
                <a:solidFill>
                  <a:srgbClr val="FFFFFF"/>
                </a:solidFill>
              </a:rPr>
            </a:br>
            <a:r>
              <a:rPr lang="en-AU" sz="3600" dirty="0">
                <a:solidFill>
                  <a:srgbClr val="FFFFFF"/>
                </a:solidFill>
              </a:rPr>
              <a:t>Simulated Worksite Visit to </a:t>
            </a:r>
            <a:br>
              <a:rPr lang="en-AU" sz="3600" dirty="0">
                <a:solidFill>
                  <a:srgbClr val="FFFFFF"/>
                </a:solidFill>
              </a:rPr>
            </a:br>
            <a:r>
              <a:rPr lang="en-AU" sz="3600" dirty="0">
                <a:solidFill>
                  <a:srgbClr val="FFFFFF"/>
                </a:solidFill>
              </a:rPr>
              <a:t>The Electrolytic Cell Room in Hobart</a:t>
            </a:r>
          </a:p>
        </p:txBody>
      </p:sp>
      <p:sp>
        <p:nvSpPr>
          <p:cNvPr id="3" name="Subtitle 2">
            <a:extLst>
              <a:ext uri="{FF2B5EF4-FFF2-40B4-BE49-F238E27FC236}">
                <a16:creationId xmlns:a16="http://schemas.microsoft.com/office/drawing/2014/main" id="{0F009590-79E9-472C-8A47-666677988E84}"/>
              </a:ext>
            </a:extLst>
          </p:cNvPr>
          <p:cNvSpPr>
            <a:spLocks noGrp="1"/>
          </p:cNvSpPr>
          <p:nvPr>
            <p:ph type="subTitle" idx="1"/>
          </p:nvPr>
        </p:nvSpPr>
        <p:spPr>
          <a:xfrm>
            <a:off x="1171575" y="4473360"/>
            <a:ext cx="9469211" cy="865639"/>
          </a:xfrm>
        </p:spPr>
        <p:txBody>
          <a:bodyPr anchor="ctr">
            <a:normAutofit/>
          </a:bodyPr>
          <a:lstStyle/>
          <a:p>
            <a:r>
              <a:rPr lang="en-AU" sz="2800">
                <a:solidFill>
                  <a:srgbClr val="000000"/>
                </a:solidFill>
              </a:rPr>
              <a:t>The visit led by Dr Tim Stewart</a:t>
            </a:r>
          </a:p>
        </p:txBody>
      </p:sp>
    </p:spTree>
    <p:extLst>
      <p:ext uri="{BB962C8B-B14F-4D97-AF65-F5344CB8AC3E}">
        <p14:creationId xmlns:p14="http://schemas.microsoft.com/office/powerpoint/2010/main" val="1075219649"/>
      </p:ext>
    </p:extLst>
  </p:cSld>
  <p:clrMapOvr>
    <a:masterClrMapping/>
  </p:clrMapOvr>
  <mc:AlternateContent xmlns:mc="http://schemas.openxmlformats.org/markup-compatibility/2006" xmlns:p14="http://schemas.microsoft.com/office/powerpoint/2010/main">
    <mc:Choice Requires="p14">
      <p:transition spd="slow" p14:dur="2000">
        <p:sndAc>
          <p:stSnd>
            <p:snd r:embed="rId2" name="arrow.wav"/>
          </p:stSnd>
        </p:sndAc>
      </p:transition>
    </mc:Choice>
    <mc:Fallback xmlns="">
      <p:transition spd="slow">
        <p:sndAc>
          <p:stSnd>
            <p:snd r:embed="rId4"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085460-3DCE-4BF4-9809-2822CB779A2F}"/>
              </a:ext>
            </a:extLst>
          </p:cNvPr>
          <p:cNvSpPr>
            <a:spLocks noGrp="1"/>
          </p:cNvSpPr>
          <p:nvPr>
            <p:ph type="title"/>
          </p:nvPr>
        </p:nvSpPr>
        <p:spPr>
          <a:xfrm>
            <a:off x="1179226" y="826680"/>
            <a:ext cx="9833548" cy="1325563"/>
          </a:xfrm>
        </p:spPr>
        <p:txBody>
          <a:bodyPr>
            <a:normAutofit/>
          </a:bodyPr>
          <a:lstStyle/>
          <a:p>
            <a:pPr algn="ctr"/>
            <a:r>
              <a:rPr lang="en-AU" sz="4000" b="1" dirty="0">
                <a:solidFill>
                  <a:srgbClr val="FFFFFF"/>
                </a:solidFill>
              </a:rPr>
              <a:t>Background Brief</a:t>
            </a:r>
            <a:r>
              <a:rPr lang="en-AU" sz="4000" dirty="0">
                <a:solidFill>
                  <a:srgbClr val="FFFFFF"/>
                </a:solidFill>
              </a:rPr>
              <a:t>	</a:t>
            </a:r>
          </a:p>
        </p:txBody>
      </p:sp>
      <p:sp>
        <p:nvSpPr>
          <p:cNvPr id="3" name="Content Placeholder 2">
            <a:extLst>
              <a:ext uri="{FF2B5EF4-FFF2-40B4-BE49-F238E27FC236}">
                <a16:creationId xmlns:a16="http://schemas.microsoft.com/office/drawing/2014/main" id="{7ED57A38-D002-46CE-B768-0B412BFCAC70}"/>
              </a:ext>
            </a:extLst>
          </p:cNvPr>
          <p:cNvSpPr>
            <a:spLocks noGrp="1"/>
          </p:cNvSpPr>
          <p:nvPr>
            <p:ph idx="1"/>
          </p:nvPr>
        </p:nvSpPr>
        <p:spPr>
          <a:xfrm>
            <a:off x="1179226" y="3092970"/>
            <a:ext cx="9833548" cy="2693976"/>
          </a:xfrm>
        </p:spPr>
        <p:txBody>
          <a:bodyPr>
            <a:normAutofit/>
          </a:bodyPr>
          <a:lstStyle/>
          <a:p>
            <a:r>
              <a:rPr lang="en-AU" sz="1900">
                <a:solidFill>
                  <a:srgbClr val="000000"/>
                </a:solidFill>
              </a:rPr>
              <a:t>You are the newly appointed Medical Officer/Occupational Physician at Nyrstar Zinc works in Hobart</a:t>
            </a:r>
          </a:p>
          <a:p>
            <a:r>
              <a:rPr lang="en-AU" sz="1900">
                <a:solidFill>
                  <a:srgbClr val="000000"/>
                </a:solidFill>
              </a:rPr>
              <a:t>The General Manager (GM) has given you a 6 week task (Brief)</a:t>
            </a:r>
          </a:p>
          <a:p>
            <a:r>
              <a:rPr lang="en-AU" sz="1900">
                <a:solidFill>
                  <a:srgbClr val="000000"/>
                </a:solidFill>
              </a:rPr>
              <a:t>Brief: The concern is that the current “biennial medical examination” may not be adequate for the occupational hazards that exist in the cell room</a:t>
            </a:r>
          </a:p>
          <a:p>
            <a:r>
              <a:rPr lang="en-AU" sz="1900">
                <a:solidFill>
                  <a:srgbClr val="000000"/>
                </a:solidFill>
              </a:rPr>
              <a:t>The GM wants “reassurance” and is looking to you to provide advice on the ongoing medical monitoring. </a:t>
            </a:r>
          </a:p>
          <a:p>
            <a:r>
              <a:rPr lang="en-AU" sz="1900">
                <a:solidFill>
                  <a:srgbClr val="000000"/>
                </a:solidFill>
              </a:rPr>
              <a:t>How would you set about addressing this Brief?</a:t>
            </a:r>
          </a:p>
          <a:p>
            <a:endParaRPr lang="en-AU" sz="1900">
              <a:solidFill>
                <a:srgbClr val="000000"/>
              </a:solidFill>
            </a:endParaRPr>
          </a:p>
          <a:p>
            <a:endParaRPr lang="en-AU" sz="1900">
              <a:solidFill>
                <a:srgbClr val="000000"/>
              </a:solidFill>
            </a:endParaRPr>
          </a:p>
        </p:txBody>
      </p:sp>
      <p:sp>
        <p:nvSpPr>
          <p:cNvPr id="4" name="Title 1">
            <a:extLst>
              <a:ext uri="{FF2B5EF4-FFF2-40B4-BE49-F238E27FC236}">
                <a16:creationId xmlns:a16="http://schemas.microsoft.com/office/drawing/2014/main" id="{CBF3A35F-1630-4A60-A03C-9CCF398F76C7}"/>
              </a:ext>
            </a:extLst>
          </p:cNvPr>
          <p:cNvSpPr txBox="1">
            <a:spLocks/>
          </p:cNvSpPr>
          <p:nvPr/>
        </p:nvSpPr>
        <p:spPr>
          <a:xfrm>
            <a:off x="838200" y="31037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AU" sz="4400" b="0" i="0" u="none" strike="noStrike" kern="1200" cap="none" spc="0" normalizeH="0" baseline="0" noProof="0" dirty="0">
                <a:ln>
                  <a:noFill/>
                </a:ln>
                <a:solidFill>
                  <a:prstClr val="black"/>
                </a:solidFill>
                <a:effectLst/>
                <a:uLnTx/>
                <a:uFillTx/>
                <a:latin typeface="Calibri Light" panose="020F0302020204030204"/>
                <a:ea typeface="+mj-ea"/>
                <a:cs typeface="+mj-cs"/>
              </a:rPr>
              <a:t>			</a:t>
            </a:r>
            <a:endParaRPr kumimoji="0" lang="en-AU" sz="4400" b="0" i="0" u="none" strike="noStrike" kern="1200" cap="none" spc="0" normalizeH="0" baseline="0" noProof="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3796998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0298138-7409-4B08-9AD1-8D4655E6307E}"/>
              </a:ext>
            </a:extLst>
          </p:cNvPr>
          <p:cNvSpPr>
            <a:spLocks noGrp="1"/>
          </p:cNvSpPr>
          <p:nvPr>
            <p:ph type="title"/>
          </p:nvPr>
        </p:nvSpPr>
        <p:spPr>
          <a:xfrm>
            <a:off x="1179226" y="826680"/>
            <a:ext cx="9833548" cy="1325563"/>
          </a:xfrm>
        </p:spPr>
        <p:txBody>
          <a:bodyPr>
            <a:normAutofit/>
          </a:bodyPr>
          <a:lstStyle/>
          <a:p>
            <a:pPr algn="ctr"/>
            <a:r>
              <a:rPr lang="en-AU" sz="4000" b="1" dirty="0">
                <a:solidFill>
                  <a:srgbClr val="FFFFFF"/>
                </a:solidFill>
              </a:rPr>
              <a:t>How would you proceed?</a:t>
            </a:r>
            <a:r>
              <a:rPr lang="en-AU" sz="4000" dirty="0">
                <a:solidFill>
                  <a:srgbClr val="FFFFFF"/>
                </a:solidFill>
              </a:rPr>
              <a:t>	</a:t>
            </a:r>
          </a:p>
        </p:txBody>
      </p:sp>
      <p:sp>
        <p:nvSpPr>
          <p:cNvPr id="3" name="Content Placeholder 2">
            <a:extLst>
              <a:ext uri="{FF2B5EF4-FFF2-40B4-BE49-F238E27FC236}">
                <a16:creationId xmlns:a16="http://schemas.microsoft.com/office/drawing/2014/main" id="{7FBF8E6A-EBA0-4F6C-AE46-99358815D8ED}"/>
              </a:ext>
            </a:extLst>
          </p:cNvPr>
          <p:cNvSpPr>
            <a:spLocks noGrp="1"/>
          </p:cNvSpPr>
          <p:nvPr>
            <p:ph idx="1"/>
          </p:nvPr>
        </p:nvSpPr>
        <p:spPr>
          <a:xfrm>
            <a:off x="1179226" y="3092970"/>
            <a:ext cx="9833548" cy="2693976"/>
          </a:xfrm>
        </p:spPr>
        <p:txBody>
          <a:bodyPr>
            <a:normAutofit/>
          </a:bodyPr>
          <a:lstStyle/>
          <a:p>
            <a:r>
              <a:rPr lang="en-AU" sz="2000">
                <a:solidFill>
                  <a:srgbClr val="000000"/>
                </a:solidFill>
              </a:rPr>
              <a:t>What occurs in the Cell Room?</a:t>
            </a:r>
          </a:p>
          <a:p>
            <a:r>
              <a:rPr lang="en-AU" sz="2000">
                <a:solidFill>
                  <a:srgbClr val="000000"/>
                </a:solidFill>
              </a:rPr>
              <a:t>Where are the biennials conducted and by whom?</a:t>
            </a:r>
          </a:p>
          <a:p>
            <a:r>
              <a:rPr lang="en-AU" sz="2000">
                <a:solidFill>
                  <a:srgbClr val="000000"/>
                </a:solidFill>
              </a:rPr>
              <a:t>What is the relevant legislation, if any? History?</a:t>
            </a:r>
          </a:p>
          <a:p>
            <a:r>
              <a:rPr lang="en-AU" sz="2000">
                <a:solidFill>
                  <a:srgbClr val="000000"/>
                </a:solidFill>
              </a:rPr>
              <a:t>Are there Pre-employment assessments?</a:t>
            </a:r>
          </a:p>
          <a:p>
            <a:r>
              <a:rPr lang="en-AU" sz="2000">
                <a:solidFill>
                  <a:srgbClr val="000000"/>
                </a:solidFill>
              </a:rPr>
              <a:t>What happens with those assessments?</a:t>
            </a:r>
          </a:p>
          <a:p>
            <a:endParaRPr lang="en-AU" sz="2000">
              <a:solidFill>
                <a:srgbClr val="000000"/>
              </a:solidFill>
            </a:endParaRPr>
          </a:p>
        </p:txBody>
      </p:sp>
    </p:spTree>
    <p:extLst>
      <p:ext uri="{BB962C8B-B14F-4D97-AF65-F5344CB8AC3E}">
        <p14:creationId xmlns:p14="http://schemas.microsoft.com/office/powerpoint/2010/main" val="310035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0F24D38-B79E-44B4-830E-043F45D9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43046AE-072F-46B0-ADCA-B65F1456DE2D}"/>
              </a:ext>
            </a:extLst>
          </p:cNvPr>
          <p:cNvSpPr>
            <a:spLocks noGrp="1"/>
          </p:cNvSpPr>
          <p:nvPr>
            <p:ph type="title"/>
          </p:nvPr>
        </p:nvSpPr>
        <p:spPr>
          <a:xfrm>
            <a:off x="838200" y="620742"/>
            <a:ext cx="10515600" cy="1325563"/>
          </a:xfrm>
        </p:spPr>
        <p:txBody>
          <a:bodyPr>
            <a:normAutofit/>
          </a:bodyPr>
          <a:lstStyle/>
          <a:p>
            <a:r>
              <a:rPr lang="en-AU"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Electrolysis at The Zinc Works</a:t>
            </a:r>
            <a:endParaRPr lang="en-AU" dirty="0">
              <a:solidFill>
                <a:srgbClr val="FFFFFF"/>
              </a:solidFill>
            </a:endParaRPr>
          </a:p>
        </p:txBody>
      </p:sp>
      <p:cxnSp>
        <p:nvCxnSpPr>
          <p:cNvPr id="13" name="Straight Connector 12">
            <a:extLst>
              <a:ext uri="{FF2B5EF4-FFF2-40B4-BE49-F238E27FC236}">
                <a16:creationId xmlns:a16="http://schemas.microsoft.com/office/drawing/2014/main" id="{FC469874-256B-45B3-A79C-7591B4BA1E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BAD4680-F872-4382-B03F-171EAA7E0746}"/>
              </a:ext>
            </a:extLst>
          </p:cNvPr>
          <p:cNvSpPr>
            <a:spLocks noGrp="1"/>
          </p:cNvSpPr>
          <p:nvPr>
            <p:ph sz="half" idx="1"/>
          </p:nvPr>
        </p:nvSpPr>
        <p:spPr>
          <a:xfrm>
            <a:off x="838200" y="2266345"/>
            <a:ext cx="5097780" cy="3910617"/>
          </a:xfrm>
        </p:spPr>
        <p:txBody>
          <a:bodyPr>
            <a:normAutofit/>
          </a:bodyPr>
          <a:lstStyle/>
          <a:p>
            <a:r>
              <a:rPr lang="en-AU" sz="15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Electrolysis</a:t>
            </a:r>
            <a:r>
              <a:rPr lang="en-AU" sz="15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refers to the passage of an electric current through an acidic solution (zinc sulphate) to separate the anions from the cations. It is used in an industrial process in Hobart.</a:t>
            </a:r>
          </a:p>
          <a:p>
            <a:r>
              <a:rPr lang="en-AU" sz="15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Zinc</a:t>
            </a:r>
            <a:r>
              <a:rPr lang="en-AU" sz="15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is deposited on </a:t>
            </a:r>
            <a:r>
              <a:rPr lang="en-AU" sz="1500" u="sng">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Aluminium cathodes </a:t>
            </a:r>
            <a:r>
              <a:rPr lang="en-AU" sz="15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and hydrogen also is generated at the cathode. Manganese in solution is oxidised to manganese dioxide which forms a dark scale on the </a:t>
            </a:r>
            <a:r>
              <a:rPr lang="en-AU" sz="1500" u="sng">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lead anode </a:t>
            </a:r>
            <a:r>
              <a:rPr lang="en-AU" sz="15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and falls to the bottom of the cell. The hydrogen can from time to time lead to Hydrogen explosions that are a significant “shock” to the hearing until you get accustomed to it. </a:t>
            </a:r>
          </a:p>
          <a:p>
            <a:r>
              <a:rPr lang="en-AU" sz="15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This is the principle of the Electrolytic process of Zinc production at Risdon’s Zinc works in Hobart.</a:t>
            </a:r>
          </a:p>
          <a:p>
            <a:r>
              <a:rPr lang="en-AU" sz="1500">
                <a:solidFill>
                  <a:srgbClr val="FFFFFF"/>
                </a:solidFill>
                <a:latin typeface="Calibri" panose="020F0502020204030204" pitchFamily="34" charset="0"/>
                <a:ea typeface="Calibri" panose="020F0502020204030204" pitchFamily="34" charset="0"/>
                <a:cs typeface="Times New Roman" panose="02020603050405020304" pitchFamily="18" charset="0"/>
              </a:rPr>
              <a:t>This plant which is almost in the centre of Hobart has been in production since 1916. It is an extraordinary plant for many reasons:</a:t>
            </a:r>
          </a:p>
          <a:p>
            <a:pPr marL="0" indent="0">
              <a:buNone/>
            </a:pPr>
            <a:endParaRPr lang="en-AU" sz="1500">
              <a:solidFill>
                <a:srgbClr val="FFFFFF"/>
              </a:solidFill>
            </a:endParaRPr>
          </a:p>
        </p:txBody>
      </p:sp>
      <p:sp>
        <p:nvSpPr>
          <p:cNvPr id="6" name="Content Placeholder 5">
            <a:extLst>
              <a:ext uri="{FF2B5EF4-FFF2-40B4-BE49-F238E27FC236}">
                <a16:creationId xmlns:a16="http://schemas.microsoft.com/office/drawing/2014/main" id="{0E8483E3-DDC7-44C0-B940-52B3416D8A3B}"/>
              </a:ext>
            </a:extLst>
          </p:cNvPr>
          <p:cNvSpPr>
            <a:spLocks noGrp="1"/>
          </p:cNvSpPr>
          <p:nvPr>
            <p:ph sz="half" idx="2"/>
          </p:nvPr>
        </p:nvSpPr>
        <p:spPr>
          <a:xfrm>
            <a:off x="6256020" y="2266345"/>
            <a:ext cx="5097780" cy="3910618"/>
          </a:xfrm>
        </p:spPr>
        <p:txBody>
          <a:bodyPr>
            <a:normAutofit/>
          </a:bodyPr>
          <a:lstStyle/>
          <a:p>
            <a:pPr marL="514350" indent="-514350">
              <a:buFont typeface="+mj-lt"/>
              <a:buAutoNum type="arabicPeriod"/>
            </a:pPr>
            <a:r>
              <a:rPr lang="en-AU" sz="2200">
                <a:solidFill>
                  <a:srgbClr val="FFFFFF"/>
                </a:solidFill>
                <a:latin typeface="Calibri" panose="020F0502020204030204" pitchFamily="34" charset="0"/>
                <a:ea typeface="Calibri" panose="020F0502020204030204" pitchFamily="34" charset="0"/>
                <a:cs typeface="Times New Roman" panose="02020603050405020304" pitchFamily="18" charset="0"/>
              </a:rPr>
              <a:t>principally because of the age and geographical position in the middle of a capital city.</a:t>
            </a:r>
          </a:p>
          <a:p>
            <a:pPr marL="514350" indent="-514350">
              <a:buFont typeface="+mj-lt"/>
              <a:buAutoNum type="arabicPeriod"/>
            </a:pPr>
            <a:r>
              <a:rPr lang="en-AU" sz="2200">
                <a:solidFill>
                  <a:srgbClr val="FFFFFF"/>
                </a:solidFill>
                <a:latin typeface="Calibri" panose="020F0502020204030204" pitchFamily="34" charset="0"/>
                <a:ea typeface="Calibri" panose="020F0502020204030204" pitchFamily="34" charset="0"/>
                <a:cs typeface="Times New Roman" panose="02020603050405020304" pitchFamily="18" charset="0"/>
              </a:rPr>
              <a:t>produces 220,000 tonnes of zinc per year. </a:t>
            </a:r>
          </a:p>
          <a:p>
            <a:pPr marL="514350" indent="-514350">
              <a:buFont typeface="+mj-lt"/>
              <a:buAutoNum type="arabicPeriod"/>
            </a:pPr>
            <a:r>
              <a:rPr lang="en-AU" sz="2200">
                <a:solidFill>
                  <a:srgbClr val="FFFFFF"/>
                </a:solidFill>
                <a:latin typeface="Calibri" panose="020F0502020204030204" pitchFamily="34" charset="0"/>
                <a:ea typeface="Calibri" panose="020F0502020204030204" pitchFamily="34" charset="0"/>
                <a:cs typeface="Times New Roman" panose="02020603050405020304" pitchFamily="18" charset="0"/>
              </a:rPr>
              <a:t>In 2020 September, zinc is selling at $3300 Australian per ton. </a:t>
            </a:r>
          </a:p>
          <a:p>
            <a:pPr marL="514350" indent="-514350">
              <a:buFont typeface="+mj-lt"/>
              <a:buAutoNum type="arabicPeriod"/>
            </a:pPr>
            <a:r>
              <a:rPr lang="en-AU" sz="2200">
                <a:solidFill>
                  <a:srgbClr val="FFFFFF"/>
                </a:solidFill>
                <a:latin typeface="Calibri" panose="020F0502020204030204" pitchFamily="34" charset="0"/>
                <a:ea typeface="Calibri" panose="020F0502020204030204" pitchFamily="34" charset="0"/>
                <a:cs typeface="Times New Roman" panose="02020603050405020304" pitchFamily="18" charset="0"/>
              </a:rPr>
              <a:t>It is a sought after commodity. </a:t>
            </a:r>
          </a:p>
          <a:p>
            <a:pPr marL="514350" indent="-514350">
              <a:buFont typeface="+mj-lt"/>
              <a:buAutoNum type="arabicPeriod"/>
            </a:pPr>
            <a:r>
              <a:rPr lang="en-AU" sz="2200">
                <a:solidFill>
                  <a:srgbClr val="FFFFFF"/>
                </a:solidFill>
                <a:latin typeface="Calibri" panose="020F0502020204030204" pitchFamily="34" charset="0"/>
                <a:ea typeface="Calibri" panose="020F0502020204030204" pitchFamily="34" charset="0"/>
                <a:cs typeface="Times New Roman" panose="02020603050405020304" pitchFamily="18" charset="0"/>
              </a:rPr>
              <a:t>In round figures this translates into a gross income of </a:t>
            </a:r>
            <a:r>
              <a:rPr lang="en-AU" sz="2200" b="1" u="sng">
                <a:solidFill>
                  <a:srgbClr val="FFFFFF"/>
                </a:solidFill>
                <a:latin typeface="Calibri" panose="020F0502020204030204" pitchFamily="34" charset="0"/>
                <a:ea typeface="Calibri" panose="020F0502020204030204" pitchFamily="34" charset="0"/>
                <a:cs typeface="Times New Roman" panose="02020603050405020304" pitchFamily="18" charset="0"/>
              </a:rPr>
              <a:t>$725 million dollars</a:t>
            </a:r>
            <a:r>
              <a:rPr lang="en-AU" sz="2200">
                <a:solidFill>
                  <a:srgbClr val="FFFFFF"/>
                </a:solidFill>
                <a:latin typeface="Calibri" panose="020F0502020204030204" pitchFamily="34" charset="0"/>
                <a:ea typeface="Calibri" panose="020F0502020204030204" pitchFamily="34" charset="0"/>
                <a:cs typeface="Times New Roman" panose="02020603050405020304" pitchFamily="18" charset="0"/>
              </a:rPr>
              <a:t>.</a:t>
            </a:r>
          </a:p>
          <a:p>
            <a:endParaRPr lang="en-AU" sz="2200">
              <a:solidFill>
                <a:srgbClr val="FFFFFF"/>
              </a:solidFill>
            </a:endParaRPr>
          </a:p>
          <a:p>
            <a:endParaRPr lang="en-AU" sz="2200">
              <a:solidFill>
                <a:srgbClr val="FFFFFF"/>
              </a:solidFill>
            </a:endParaRPr>
          </a:p>
        </p:txBody>
      </p:sp>
    </p:spTree>
    <p:extLst>
      <p:ext uri="{BB962C8B-B14F-4D97-AF65-F5344CB8AC3E}">
        <p14:creationId xmlns:p14="http://schemas.microsoft.com/office/powerpoint/2010/main" val="10302343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DE1304B-C6E2-4B59-9E8E-664859A1B0F6}"/>
              </a:ext>
            </a:extLst>
          </p:cNvPr>
          <p:cNvSpPr txBox="1"/>
          <p:nvPr/>
        </p:nvSpPr>
        <p:spPr>
          <a:xfrm>
            <a:off x="399708" y="399708"/>
            <a:ext cx="11602476" cy="6032805"/>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the Risdon plant there are 6 cascade units that receives solution that flows from a high level launder through the cells and is then collected and transferred to a low level launder.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 the cells </a:t>
            </a:r>
            <a:r>
              <a:rPr kumimoji="0" lang="en-AU" sz="2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Zinc </a:t>
            </a:r>
            <a:r>
              <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is deposited on the Aluminium cathodes and requires to be serviced every 30 to 45 hours.</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method of removing the zinc from the aluminium cathodes is either by manual stripping by hand or by mechanical stripping by machine. After the zinc has been removed it then goes to the Casting division where it is cast into zinc ingots.</a:t>
            </a:r>
          </a:p>
          <a:p>
            <a:pPr marL="2743200" marR="0" lvl="6" indent="0" algn="l" defTabSz="914400" rtl="0" eaLnBrk="1" fontAlgn="auto" latinLnBrk="0" hangingPunct="1">
              <a:lnSpc>
                <a:spcPct val="107000"/>
              </a:lnSpc>
              <a:spcBef>
                <a:spcPts val="0"/>
              </a:spcBef>
              <a:spcAft>
                <a:spcPts val="800"/>
              </a:spcAft>
              <a:buClrTx/>
              <a:buSzTx/>
              <a:buFontTx/>
              <a:buNone/>
              <a:tabLst/>
              <a:defRPr/>
            </a:pPr>
            <a:r>
              <a:rPr kumimoji="0" lang="en-AU" sz="2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Number of workers</a:t>
            </a:r>
            <a:r>
              <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- 60</a:t>
            </a:r>
          </a:p>
          <a:p>
            <a:pPr marL="2743200" marR="0" lvl="6" indent="0" algn="l" defTabSz="914400" rtl="0" eaLnBrk="1" fontAlgn="auto" latinLnBrk="0" hangingPunct="1">
              <a:lnSpc>
                <a:spcPct val="107000"/>
              </a:lnSpc>
              <a:spcBef>
                <a:spcPts val="0"/>
              </a:spcBef>
              <a:spcAft>
                <a:spcPts val="800"/>
              </a:spcAft>
              <a:buClrTx/>
              <a:buSzTx/>
              <a:buFontTx/>
              <a:buNone/>
              <a:tabLst/>
              <a:defRPr/>
            </a:pPr>
            <a:r>
              <a:rPr kumimoji="0" lang="en-AU" sz="2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Associated contractors</a:t>
            </a:r>
            <a:r>
              <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:-15 </a:t>
            </a:r>
          </a:p>
          <a:p>
            <a:pPr marL="2743200" marR="0" lvl="6" indent="0" algn="l" defTabSz="914400" rtl="0" eaLnBrk="1" fontAlgn="auto" latinLnBrk="0" hangingPunct="1">
              <a:lnSpc>
                <a:spcPct val="107000"/>
              </a:lnSpc>
              <a:spcBef>
                <a:spcPts val="0"/>
              </a:spcBef>
              <a:spcAft>
                <a:spcPts val="800"/>
              </a:spcAft>
              <a:buClrTx/>
              <a:buSzTx/>
              <a:buFontTx/>
              <a:buNone/>
              <a:tabLst/>
              <a:defRPr/>
            </a:pPr>
            <a:r>
              <a:rPr kumimoji="0" lang="en-AU" sz="2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12 hour shift work</a:t>
            </a:r>
            <a:r>
              <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:- 4x12 hours on, 4x12hours off</a:t>
            </a:r>
          </a:p>
          <a:p>
            <a:pPr marL="2743200" marR="0" lvl="6" indent="0" algn="l" defTabSz="914400" rtl="0" eaLnBrk="1" fontAlgn="auto" latinLnBrk="0" hangingPunct="1">
              <a:lnSpc>
                <a:spcPct val="107000"/>
              </a:lnSpc>
              <a:spcBef>
                <a:spcPts val="0"/>
              </a:spcBef>
              <a:spcAft>
                <a:spcPts val="800"/>
              </a:spcAft>
              <a:buClrTx/>
              <a:buSzTx/>
              <a:buFontTx/>
              <a:buNone/>
              <a:tabLst/>
              <a:defRPr/>
            </a:pPr>
            <a:r>
              <a:rPr kumimoji="0" lang="en-AU" sz="2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Annual Leave</a:t>
            </a:r>
            <a:r>
              <a:rPr kumimoji="0" lang="en-AU"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:- 8 weeks</a:t>
            </a:r>
          </a:p>
        </p:txBody>
      </p:sp>
    </p:spTree>
    <p:extLst>
      <p:ext uri="{BB962C8B-B14F-4D97-AF65-F5344CB8AC3E}">
        <p14:creationId xmlns:p14="http://schemas.microsoft.com/office/powerpoint/2010/main" val="410421109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498</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1_Office Theme</vt:lpstr>
      <vt:lpstr>ANZSOM 2020 Simulated Worksite Visit to  The Electrolytic Cell Room in Hobart</vt:lpstr>
      <vt:lpstr>Background Brief </vt:lpstr>
      <vt:lpstr>How would you proceed? </vt:lpstr>
      <vt:lpstr>Electrolysis at The Zinc Works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ANZSOM 2020 Simulated Worksite Visit to  The Electrolytic Cell Room in Hobart</dc:title>
  <dc:creator>Adrianne  Betlehem</dc:creator>
  <cp:lastModifiedBy>Adrianne  Betlehem</cp:lastModifiedBy>
  <cp:revision>1</cp:revision>
  <dcterms:created xsi:type="dcterms:W3CDTF">2020-11-18T01:03:14Z</dcterms:created>
  <dcterms:modified xsi:type="dcterms:W3CDTF">2020-11-18T01:03:37Z</dcterms:modified>
</cp:coreProperties>
</file>